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Proxima Nova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Proxima Nova Semibold"/>
      <p:regular r:id="rId31"/>
      <p:bold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roximaNovaSemibold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6.xml"/><Relationship Id="rId33" Type="http://schemas.openxmlformats.org/officeDocument/2006/relationships/font" Target="fonts/ProximaNovaSemibold-boldItalic.fntdata"/><Relationship Id="rId10" Type="http://schemas.openxmlformats.org/officeDocument/2006/relationships/slide" Target="slides/slide5.xml"/><Relationship Id="rId32" Type="http://schemas.openxmlformats.org/officeDocument/2006/relationships/font" Target="fonts/ProximaNovaSemibo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roximaNova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7db19a372_1_0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7db19a37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8045c5ffe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8045c5ffe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045c5ffe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045c5ffe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045c5ffe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045c5ffe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80444b5a7f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80444b5a7f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7db19a372_1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7db19a372_1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80444b5a7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80444b5a7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0444b5a7f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0444b5a7f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0444b5a7f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0444b5a7f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0444b5a7f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0444b5a7f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0444b5a7f_1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0444b5a7f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0444b5a7f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0444b5a7f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045c5ffe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045c5ffe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white)">
  <p:cSld name="BLANK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fmla="val 5041" name="adj1"/>
            </a:avLst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ird - 2 columns right 1">
  <p:cSld name="TITLE_AND_TWO_COLUMNS_3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4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4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title"/>
          </p:nvPr>
        </p:nvSpPr>
        <p:spPr>
          <a:xfrm>
            <a:off x="3468200" y="1014375"/>
            <a:ext cx="5218800" cy="4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2000"/>
              <a:buFont typeface="Avenir"/>
              <a:buNone/>
              <a:defRPr sz="2000"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●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○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■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●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○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■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●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○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00033"/>
              </a:buClr>
              <a:buSzPts val="1400"/>
              <a:buFont typeface="Avenir"/>
              <a:buChar char="■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body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000033"/>
              </a:buClr>
              <a:buSzPts val="1800"/>
              <a:buFont typeface="Avenir"/>
              <a:buChar char="●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○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■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●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○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■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●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000033"/>
              </a:buClr>
              <a:buSzPts val="1400"/>
              <a:buFont typeface="Avenir"/>
              <a:buChar char="○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000033"/>
              </a:buClr>
              <a:buSzPts val="1400"/>
              <a:buFont typeface="Avenir"/>
              <a:buChar char="■"/>
              <a:defRPr>
                <a:solidFill>
                  <a:srgbClr val="000033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  <a:solidFill>
            <a:srgbClr val="FF6600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 algn="ctr"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lvl="2" rtl="0" algn="ctr"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lvl="3" rtl="0" algn="ctr"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lvl="4" rtl="0" algn="ctr"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lvl="5" rtl="0" algn="ctr"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lvl="6" rtl="0" algn="ctr"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lvl="7" rtl="0" algn="ctr"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lvl="8" rtl="0" algn="ctr">
              <a:buNone/>
              <a:defRPr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4"/>
          <p:cNvSpPr txBox="1"/>
          <p:nvPr>
            <p:ph idx="3" type="title"/>
          </p:nvPr>
        </p:nvSpPr>
        <p:spPr>
          <a:xfrm>
            <a:off x="637150" y="72775"/>
            <a:ext cx="5218800" cy="46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venir"/>
              <a:buNone/>
              <a:defRPr sz="12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idx="4294967295" type="ctrTitle"/>
          </p:nvPr>
        </p:nvSpPr>
        <p:spPr>
          <a:xfrm>
            <a:off x="799300" y="2536076"/>
            <a:ext cx="7415700" cy="10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rgbClr val="000033"/>
                </a:solidFill>
                <a:latin typeface="Montserrat"/>
                <a:ea typeface="Montserrat"/>
                <a:cs typeface="Montserrat"/>
                <a:sym typeface="Montserrat"/>
              </a:rPr>
              <a:t>Oficina de Aprendices de Inglés</a:t>
            </a:r>
            <a:endParaRPr b="1" sz="3400">
              <a:solidFill>
                <a:srgbClr val="0000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3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15"/>
          <p:cNvSpPr txBox="1"/>
          <p:nvPr>
            <p:ph idx="4294967295" type="subTitle"/>
          </p:nvPr>
        </p:nvSpPr>
        <p:spPr>
          <a:xfrm>
            <a:off x="461238" y="3381506"/>
            <a:ext cx="8221500" cy="10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Título: Zoom para las familias</a:t>
            </a:r>
            <a:endParaRPr sz="2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Presentado por: Rainelda Borrero</a:t>
            </a:r>
            <a:endParaRPr sz="2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5"/>
          <p:cNvSpPr txBox="1"/>
          <p:nvPr>
            <p:ph idx="4294967295" type="ctrTitle"/>
          </p:nvPr>
        </p:nvSpPr>
        <p:spPr>
          <a:xfrm>
            <a:off x="1275150" y="2065087"/>
            <a:ext cx="6593700" cy="47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33"/>
                </a:solidFill>
                <a:latin typeface="Montserrat"/>
                <a:ea typeface="Montserrat"/>
                <a:cs typeface="Montserrat"/>
                <a:sym typeface="Montserrat"/>
              </a:rPr>
              <a:t>Boston Public Schools</a:t>
            </a:r>
            <a:endParaRPr b="1" sz="2400">
              <a:solidFill>
                <a:srgbClr val="00003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7575" y="467500"/>
            <a:ext cx="1551549" cy="1536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/>
        </p:nvSpPr>
        <p:spPr>
          <a:xfrm>
            <a:off x="439675" y="540175"/>
            <a:ext cx="7610400" cy="41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Hay algunos controles que debes conocer.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             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Seguridad = controles especiales que los maestros usan para proteger a los estudiantes en la reunión Zoom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                      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                       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Participantes = las personas en la reunión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4" name="Google Shape;124;p24"/>
          <p:cNvPicPr preferRelativeResize="0"/>
          <p:nvPr/>
        </p:nvPicPr>
        <p:blipFill rotWithShape="1">
          <a:blip r:embed="rId3">
            <a:alphaModFix/>
          </a:blip>
          <a:srcRect b="0" l="0" r="77083" t="31483"/>
          <a:stretch/>
        </p:blipFill>
        <p:spPr>
          <a:xfrm>
            <a:off x="559525" y="1129450"/>
            <a:ext cx="2012225" cy="108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/>
          <p:nvPr/>
        </p:nvSpPr>
        <p:spPr>
          <a:xfrm>
            <a:off x="2766300" y="888900"/>
            <a:ext cx="3458100" cy="158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Dejar de silenciar = </a:t>
            </a:r>
            <a:r>
              <a:rPr lang="en" sz="1500">
                <a:solidFill>
                  <a:schemeClr val="dk1"/>
                </a:solidFill>
                <a:highlight>
                  <a:srgbClr val="00FF00"/>
                </a:highlight>
                <a:latin typeface="Montserrat"/>
                <a:ea typeface="Montserrat"/>
                <a:cs typeface="Montserrat"/>
                <a:sym typeface="Montserrat"/>
              </a:rPr>
              <a:t>sonido activado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Silencio = </a:t>
            </a:r>
            <a:r>
              <a:rPr lang="en" sz="1500">
                <a:solidFill>
                  <a:schemeClr val="dk1"/>
                </a:solidFill>
                <a:highlight>
                  <a:srgbClr val="F4CCCC"/>
                </a:highlight>
                <a:latin typeface="Montserrat"/>
                <a:ea typeface="Montserrat"/>
                <a:cs typeface="Montserrat"/>
                <a:sym typeface="Montserrat"/>
              </a:rPr>
              <a:t>sonido APAGADO</a:t>
            </a:r>
            <a:endParaRPr sz="1500">
              <a:solidFill>
                <a:schemeClr val="dk1"/>
              </a:solidFill>
              <a:highlight>
                <a:srgbClr val="F4CCCC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Iniciar video = </a:t>
            </a:r>
            <a:r>
              <a:rPr lang="en" sz="1500">
                <a:solidFill>
                  <a:schemeClr val="dk1"/>
                </a:solidFill>
                <a:highlight>
                  <a:srgbClr val="00FF00"/>
                </a:highlight>
                <a:latin typeface="Montserrat"/>
                <a:ea typeface="Montserrat"/>
                <a:cs typeface="Montserrat"/>
                <a:sym typeface="Montserrat"/>
              </a:rPr>
              <a:t>video encendido</a:t>
            </a: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Detener video = </a:t>
            </a:r>
            <a:r>
              <a:rPr lang="en" sz="1500">
                <a:solidFill>
                  <a:schemeClr val="dk1"/>
                </a:solidFill>
                <a:highlight>
                  <a:srgbClr val="F4CCCC"/>
                </a:highlight>
                <a:latin typeface="Montserrat"/>
                <a:ea typeface="Montserrat"/>
                <a:cs typeface="Montserrat"/>
                <a:sym typeface="Montserrat"/>
              </a:rPr>
              <a:t>video APAGADO</a:t>
            </a:r>
            <a:endParaRPr sz="1500">
              <a:highlight>
                <a:srgbClr val="F4CCCC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26" name="Google Shape;126;p24"/>
          <p:cNvPicPr preferRelativeResize="0"/>
          <p:nvPr/>
        </p:nvPicPr>
        <p:blipFill rotWithShape="1">
          <a:blip r:embed="rId3">
            <a:alphaModFix/>
          </a:blip>
          <a:srcRect b="0" l="24444" r="66241" t="34614"/>
          <a:stretch/>
        </p:blipFill>
        <p:spPr>
          <a:xfrm>
            <a:off x="633450" y="2350525"/>
            <a:ext cx="1028700" cy="7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4"/>
          <p:cNvPicPr preferRelativeResize="0"/>
          <p:nvPr/>
        </p:nvPicPr>
        <p:blipFill rotWithShape="1">
          <a:blip r:embed="rId3">
            <a:alphaModFix/>
          </a:blip>
          <a:srcRect b="0" l="34444" r="50000" t="31577"/>
          <a:stretch/>
        </p:blipFill>
        <p:spPr>
          <a:xfrm>
            <a:off x="633450" y="3561125"/>
            <a:ext cx="161925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/>
        </p:nvSpPr>
        <p:spPr>
          <a:xfrm>
            <a:off x="409725" y="305525"/>
            <a:ext cx="8409300" cy="43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                          </a:t>
            </a: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Compartir pantalla = compartir lo que está en la pantalla para mostrar su aprendizaje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                         </a:t>
            </a:r>
            <a:r>
              <a:rPr b="1"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Chat = hablar en el chat con su maestro y compañeros de clase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                  </a:t>
            </a:r>
            <a:r>
              <a:rPr lang="en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Más = configuración adicional</a:t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</a:t>
            </a:r>
            <a:r>
              <a:rPr b="1" lang="en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Salir de la reunión = salir de la reunión cuando haya terminado</a:t>
            </a:r>
            <a:endParaRPr b="1"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                                  </a:t>
            </a:r>
            <a:endParaRPr sz="11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3">
            <a:alphaModFix/>
          </a:blip>
          <a:srcRect b="0" l="51096" r="38935" t="33844"/>
          <a:stretch/>
        </p:blipFill>
        <p:spPr>
          <a:xfrm>
            <a:off x="531000" y="499550"/>
            <a:ext cx="110490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5"/>
          <p:cNvPicPr preferRelativeResize="0"/>
          <p:nvPr/>
        </p:nvPicPr>
        <p:blipFill rotWithShape="1">
          <a:blip r:embed="rId3">
            <a:alphaModFix/>
          </a:blip>
          <a:srcRect b="0" l="65417" r="28055" t="35383"/>
          <a:stretch/>
        </p:blipFill>
        <p:spPr>
          <a:xfrm>
            <a:off x="531000" y="1311325"/>
            <a:ext cx="1104900" cy="8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5"/>
          <p:cNvPicPr preferRelativeResize="0"/>
          <p:nvPr/>
        </p:nvPicPr>
        <p:blipFill rotWithShape="1">
          <a:blip r:embed="rId3">
            <a:alphaModFix/>
          </a:blip>
          <a:srcRect b="0" l="71805" r="20416" t="37114"/>
          <a:stretch/>
        </p:blipFill>
        <p:spPr>
          <a:xfrm>
            <a:off x="531000" y="2294825"/>
            <a:ext cx="11430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5"/>
          <p:cNvPicPr preferRelativeResize="0"/>
          <p:nvPr/>
        </p:nvPicPr>
        <p:blipFill rotWithShape="1">
          <a:blip r:embed="rId3">
            <a:alphaModFix/>
          </a:blip>
          <a:srcRect b="0" l="84583" r="0" t="35383"/>
          <a:stretch/>
        </p:blipFill>
        <p:spPr>
          <a:xfrm>
            <a:off x="531000" y="3287550"/>
            <a:ext cx="15716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/>
          <p:nvPr/>
        </p:nvSpPr>
        <p:spPr>
          <a:xfrm>
            <a:off x="499600" y="430325"/>
            <a:ext cx="7959900" cy="1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Cuando haya terminado con su reunión, haga clic en "Abandonar reunión". "Fin de la reunión" es lo que usarían los maestros porque crearon la reunión.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42" name="Google Shape;14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850" y="1688825"/>
            <a:ext cx="7391475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idx="4294967295" type="title"/>
          </p:nvPr>
        </p:nvSpPr>
        <p:spPr>
          <a:xfrm>
            <a:off x="1602975" y="3004775"/>
            <a:ext cx="5967000" cy="11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Si tiene preguntas envíe un correo electrónico a</a:t>
            </a: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 ellparentteam@bostonpublicschools.org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475" y="1088975"/>
            <a:ext cx="3981051" cy="124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613600" y="699525"/>
            <a:ext cx="7996500" cy="3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Zoom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Zoom es el líder en comunicaciones de vídeo empresas modernas, con una plataforma en la nube fácil y confiable para conferencias de video y audio, chat y seminarios web.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 este tutorial lo guiaremos a través de los pasos para iniciar sesión en Zoom.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526475" y="650825"/>
            <a:ext cx="2892900" cy="3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Inicie sesión con el correo electrónico de su estudiante: _______@bostonk12.org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800">
                <a:solidFill>
                  <a:schemeClr val="dk1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Si no conoce el correo electrónico o la contraseña de su estudiante, comuníquese con el maestro de su estudiante.</a:t>
            </a:r>
            <a:endParaRPr i="1" sz="1800">
              <a:solidFill>
                <a:schemeClr val="dk1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1425" y="759350"/>
            <a:ext cx="5033000" cy="350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5825" y="420450"/>
            <a:ext cx="5288550" cy="436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409725" y="1183300"/>
            <a:ext cx="3875100" cy="4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Haz clic en el ícono de Gmail.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8175" y="817200"/>
            <a:ext cx="4554499" cy="3509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459650" y="421025"/>
            <a:ext cx="82197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Deberías estar en Gmail ahora. Busque el enlace Zoom del maestro de su hijo.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 enlace de Zoom podría verse así: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225" y="1730450"/>
            <a:ext cx="5383200" cy="16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/>
          <p:nvPr/>
        </p:nvSpPr>
        <p:spPr>
          <a:xfrm flipH="1">
            <a:off x="579625" y="3506425"/>
            <a:ext cx="57927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Haga clic en el enlace para abrir la reunión.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/>
        </p:nvSpPr>
        <p:spPr>
          <a:xfrm>
            <a:off x="569525" y="480250"/>
            <a:ext cx="79995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 recomendamos que haga clic en "Unirse desde su navegador".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99" name="Google Shape;9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525" y="1595925"/>
            <a:ext cx="6829425" cy="18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/>
        </p:nvSpPr>
        <p:spPr>
          <a:xfrm>
            <a:off x="696825" y="490400"/>
            <a:ext cx="80100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Ingrese su nombre y marque "No soy un robot" y luego únase.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8800" y="1139425"/>
            <a:ext cx="5112626" cy="317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722325" y="912000"/>
            <a:ext cx="7420500" cy="3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Asegúrese de que su video y audio estén funcionando. 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1" name="Google Shape;111;p22"/>
          <p:cNvSpPr txBox="1"/>
          <p:nvPr/>
        </p:nvSpPr>
        <p:spPr>
          <a:xfrm>
            <a:off x="792275" y="3127225"/>
            <a:ext cx="74205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825" y="1754688"/>
            <a:ext cx="5143500" cy="284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/>
        </p:nvSpPr>
        <p:spPr>
          <a:xfrm>
            <a:off x="609475" y="490250"/>
            <a:ext cx="7710300" cy="3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Haga clic en "Permitir" cuando solicite usar su micrófono y cámara.</a:t>
            </a:r>
            <a:endParaRPr sz="18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5977" y="1725402"/>
            <a:ext cx="4373675" cy="22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